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48" r:id="rId1"/>
    <p:sldMasterId id="2147483669" r:id="rId2"/>
  </p:sldMasterIdLst>
  <p:notesMasterIdLst>
    <p:notesMasterId r:id="rId29"/>
  </p:notesMasterIdLst>
  <p:handoutMasterIdLst>
    <p:handoutMasterId r:id="rId30"/>
  </p:handoutMasterIdLst>
  <p:sldIdLst>
    <p:sldId id="542" r:id="rId3"/>
    <p:sldId id="691" r:id="rId4"/>
    <p:sldId id="921" r:id="rId5"/>
    <p:sldId id="846" r:id="rId6"/>
    <p:sldId id="922" r:id="rId7"/>
    <p:sldId id="923" r:id="rId8"/>
    <p:sldId id="908" r:id="rId9"/>
    <p:sldId id="874" r:id="rId10"/>
    <p:sldId id="918" r:id="rId11"/>
    <p:sldId id="909" r:id="rId12"/>
    <p:sldId id="256" r:id="rId13"/>
    <p:sldId id="257" r:id="rId14"/>
    <p:sldId id="910" r:id="rId15"/>
    <p:sldId id="917" r:id="rId16"/>
    <p:sldId id="926" r:id="rId17"/>
    <p:sldId id="919" r:id="rId18"/>
    <p:sldId id="925" r:id="rId19"/>
    <p:sldId id="912" r:id="rId20"/>
    <p:sldId id="913" r:id="rId21"/>
    <p:sldId id="914" r:id="rId22"/>
    <p:sldId id="915" r:id="rId23"/>
    <p:sldId id="920" r:id="rId24"/>
    <p:sldId id="924" r:id="rId25"/>
    <p:sldId id="875" r:id="rId26"/>
    <p:sldId id="872" r:id="rId27"/>
    <p:sldId id="873" r:id="rId28"/>
  </p:sldIdLst>
  <p:sldSz cx="9144000" cy="6858000" type="screen4x3"/>
  <p:notesSz cx="7302500" cy="9586913"/>
  <p:custDataLst>
    <p:tags r:id="rId31"/>
  </p:custData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 Narrow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 Narrow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 Narrow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 Narrow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 Narrow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2400" b="1" kern="1200">
        <a:solidFill>
          <a:schemeClr val="tx1"/>
        </a:solidFill>
        <a:latin typeface="Arial Narrow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sz="2400" b="1" kern="1200">
        <a:solidFill>
          <a:schemeClr val="tx1"/>
        </a:solidFill>
        <a:latin typeface="Arial Narrow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sz="2400" b="1" kern="1200">
        <a:solidFill>
          <a:schemeClr val="tx1"/>
        </a:solidFill>
        <a:latin typeface="Arial Narrow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sz="2400" b="1" kern="1200">
        <a:solidFill>
          <a:schemeClr val="tx1"/>
        </a:solidFill>
        <a:latin typeface="Arial Narrow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CBA4F0"/>
    <a:srgbClr val="FF4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8562" autoAdjust="0"/>
    <p:restoredTop sz="94660"/>
  </p:normalViewPr>
  <p:slideViewPr>
    <p:cSldViewPr snapToObjects="1">
      <p:cViewPr varScale="1">
        <p:scale>
          <a:sx n="68" d="100"/>
          <a:sy n="68" d="100"/>
        </p:scale>
        <p:origin x="344" y="2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Objects="1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gs" Target="tags/tag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handoutMaster" Target="handoutMasters/handoutMaster1.xml"/><Relationship Id="rId35" Type="http://schemas.openxmlformats.org/officeDocument/2006/relationships/tableStyles" Target="tableStyles.xml"/><Relationship Id="rId8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930" name="Rectangle 2">
            <a:extLst>
              <a:ext uri="{FF2B5EF4-FFF2-40B4-BE49-F238E27FC236}">
                <a16:creationId xmlns:a16="http://schemas.microsoft.com/office/drawing/2014/main" id="{93606838-62BA-634B-9B43-031B16521F61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30550" cy="48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22" tIns="48211" rIns="96422" bIns="48211" numCol="1" anchor="t" anchorCtr="0" compatLnSpc="1">
            <a:prstTxWarp prst="textNoShape">
              <a:avLst/>
            </a:prstTxWarp>
          </a:bodyPr>
          <a:lstStyle>
            <a:lvl1pPr defTabSz="965200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r>
              <a:rPr lang="en-US"/>
              <a:t>DAC 2001 Tutorial</a:t>
            </a:r>
          </a:p>
        </p:txBody>
      </p:sp>
      <p:sp>
        <p:nvSpPr>
          <p:cNvPr id="252931" name="Rectangle 3">
            <a:extLst>
              <a:ext uri="{FF2B5EF4-FFF2-40B4-BE49-F238E27FC236}">
                <a16:creationId xmlns:a16="http://schemas.microsoft.com/office/drawing/2014/main" id="{1379D897-A7DE-3C47-8BA2-C547FC082E90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71950" y="0"/>
            <a:ext cx="3130550" cy="48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22" tIns="48211" rIns="96422" bIns="48211" numCol="1" anchor="t" anchorCtr="0" compatLnSpc="1">
            <a:prstTxWarp prst="textNoShape">
              <a:avLst/>
            </a:prstTxWarp>
          </a:bodyPr>
          <a:lstStyle>
            <a:lvl1pPr algn="r" defTabSz="965200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52932" name="Rectangle 4">
            <a:extLst>
              <a:ext uri="{FF2B5EF4-FFF2-40B4-BE49-F238E27FC236}">
                <a16:creationId xmlns:a16="http://schemas.microsoft.com/office/drawing/2014/main" id="{E695D54D-C59C-D745-916B-4344A0E101C6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091613"/>
            <a:ext cx="3130550" cy="48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22" tIns="48211" rIns="96422" bIns="48211" numCol="1" anchor="b" anchorCtr="0" compatLnSpc="1">
            <a:prstTxWarp prst="textNoShape">
              <a:avLst/>
            </a:prstTxWarp>
          </a:bodyPr>
          <a:lstStyle>
            <a:lvl1pPr defTabSz="965200">
              <a:defRPr sz="1200">
                <a:latin typeface="Times New Roman" pitchFamily="18" charset="0"/>
                <a:cs typeface="Times New Roman" pitchFamily="18" charset="0"/>
              </a:defRPr>
            </a:lvl1pPr>
          </a:lstStyle>
          <a:p>
            <a:pPr>
              <a:defRPr/>
            </a:pPr>
            <a:r>
              <a:rPr lang="en-US"/>
              <a:t>©R.A. Rutenbar, 2001</a:t>
            </a:r>
          </a:p>
        </p:txBody>
      </p:sp>
      <p:sp>
        <p:nvSpPr>
          <p:cNvPr id="252933" name="Rectangle 5">
            <a:extLst>
              <a:ext uri="{FF2B5EF4-FFF2-40B4-BE49-F238E27FC236}">
                <a16:creationId xmlns:a16="http://schemas.microsoft.com/office/drawing/2014/main" id="{91924BA3-4E83-BB4D-BC12-DCD7E73B71C8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71950" y="9091613"/>
            <a:ext cx="3130550" cy="48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22" tIns="48211" rIns="96422" bIns="48211" numCol="1" anchor="b" anchorCtr="0" compatLnSpc="1">
            <a:prstTxWarp prst="textNoShape">
              <a:avLst/>
            </a:prstTxWarp>
          </a:bodyPr>
          <a:lstStyle>
            <a:lvl1pPr algn="r" defTabSz="965200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fld id="{2CD1A3B7-1DC4-E34C-A560-A03E1F0DF6F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578" name="Rectangle 2">
            <a:extLst>
              <a:ext uri="{FF2B5EF4-FFF2-40B4-BE49-F238E27FC236}">
                <a16:creationId xmlns:a16="http://schemas.microsoft.com/office/drawing/2014/main" id="{FDB9E674-2DC6-B34D-B4F4-640BCB3E70E4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200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08579" name="Rectangle 3">
            <a:extLst>
              <a:ext uri="{FF2B5EF4-FFF2-40B4-BE49-F238E27FC236}">
                <a16:creationId xmlns:a16="http://schemas.microsoft.com/office/drawing/2014/main" id="{A8AE672F-5155-A440-AA6A-E621E1432A13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4114800" y="0"/>
            <a:ext cx="3200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6" name="Rectangle 4">
            <a:extLst>
              <a:ext uri="{FF2B5EF4-FFF2-40B4-BE49-F238E27FC236}">
                <a16:creationId xmlns:a16="http://schemas.microsoft.com/office/drawing/2014/main" id="{7CC6E739-A937-0D4B-8AA5-3EF2F347B571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19200" y="685800"/>
            <a:ext cx="4876800" cy="36576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8581" name="Rectangle 5">
            <a:extLst>
              <a:ext uri="{FF2B5EF4-FFF2-40B4-BE49-F238E27FC236}">
                <a16:creationId xmlns:a16="http://schemas.microsoft.com/office/drawing/2014/main" id="{BC8C197B-0126-BE49-853F-7958A3380897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90600" y="4572000"/>
            <a:ext cx="5334000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08582" name="Rectangle 6">
            <a:extLst>
              <a:ext uri="{FF2B5EF4-FFF2-40B4-BE49-F238E27FC236}">
                <a16:creationId xmlns:a16="http://schemas.microsoft.com/office/drawing/2014/main" id="{C72DA90D-0B1D-474B-B456-97C02BB51BE1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44000"/>
            <a:ext cx="3200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b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08583" name="Rectangle 7">
            <a:extLst>
              <a:ext uri="{FF2B5EF4-FFF2-40B4-BE49-F238E27FC236}">
                <a16:creationId xmlns:a16="http://schemas.microsoft.com/office/drawing/2014/main" id="{EFEBE265-82B3-4A45-87ED-894E64F2883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14800" y="9144000"/>
            <a:ext cx="3200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0">
                <a:latin typeface="Times New Roman" pitchFamily="18" charset="0"/>
              </a:defRPr>
            </a:lvl1pPr>
          </a:lstStyle>
          <a:p>
            <a:pPr>
              <a:defRPr/>
            </a:pPr>
            <a:fld id="{BA451682-2A9D-624D-AAC3-8E51F0D8D15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Slide Image Placeholder 1">
            <a:extLst>
              <a:ext uri="{FF2B5EF4-FFF2-40B4-BE49-F238E27FC236}">
                <a16:creationId xmlns:a16="http://schemas.microsoft.com/office/drawing/2014/main" id="{0D024EB9-FFF0-A04A-9F94-D5E8C0F277D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6" name="Notes Placeholder 2">
            <a:extLst>
              <a:ext uri="{FF2B5EF4-FFF2-40B4-BE49-F238E27FC236}">
                <a16:creationId xmlns:a16="http://schemas.microsoft.com/office/drawing/2014/main" id="{59EF32A0-C287-B142-A7D2-787A926C9D0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6147" name="Slide Number Placeholder 3">
            <a:extLst>
              <a:ext uri="{FF2B5EF4-FFF2-40B4-BE49-F238E27FC236}">
                <a16:creationId xmlns:a16="http://schemas.microsoft.com/office/drawing/2014/main" id="{9B0109D8-3A2A-E04F-A1E5-49E9804DF6F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Arial Narrow" panose="020B060402020202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 Narrow" panose="020B060402020202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 Narrow" panose="020B060402020202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 Narrow" panose="020B060402020202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 Narrow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 Narrow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 Narrow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 Narrow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 Narrow" panose="020B0604020202020204" pitchFamily="34" charset="0"/>
              </a:defRPr>
            </a:lvl9pPr>
          </a:lstStyle>
          <a:p>
            <a:fld id="{B09570EE-C1B7-0B47-ABF1-B7290CC78761}" type="slidenum">
              <a:rPr lang="en-US" altLang="en-US" sz="1200" b="0" smtClean="0">
                <a:latin typeface="Times New Roman" panose="02020603050405020304" pitchFamily="18" charset="0"/>
              </a:rPr>
              <a:pPr/>
              <a:t>1</a:t>
            </a:fld>
            <a:endParaRPr lang="en-US" altLang="en-US" sz="1200" b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0F64717-A5A5-4C4E-9291-2F18B7410B06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904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762" y="445070"/>
            <a:ext cx="7591425" cy="762000"/>
          </a:xfrm>
        </p:spPr>
        <p:txBody>
          <a:bodyPr/>
          <a:lstStyle>
            <a:lvl1pPr>
              <a:defRPr>
                <a:solidFill>
                  <a:srgbClr val="FF000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79362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875" y="228600"/>
            <a:ext cx="8747125" cy="762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38175" y="1362075"/>
            <a:ext cx="3871913" cy="497205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2488" y="1362075"/>
            <a:ext cx="3871912" cy="497205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646419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22C34-F2BA-E541-A50D-062F88F8F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845007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1CC98A-2890-2543-B56B-80D4DA10BB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E482F50-98DE-8045-85C5-E378A10D9F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C5907F-EA05-AB44-A6B9-89FC1FA0D7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265F-AE72-024F-AFED-45C577F871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CECD77-473B-8F40-9F12-DF746231A4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F930644-2560-CA4D-91DE-87698214F36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4977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1C6EA3-B77A-D747-8203-AEE03241D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6017FD-5E0E-EE4E-95B6-A0F90D32EC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86F65D-D183-7E46-ABD2-8F64517502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F69341-FA30-E54B-85FA-8DB06CC977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E67675-A156-3640-8267-BF51EBC736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2CD307C-0B68-F342-A90B-AA8E67B0091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2050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7A7ECB-AB95-184B-8443-EEC43DE53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865E05-8D34-5B44-BFD6-D117F75139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F1695B-4BEC-BF46-B72F-56810C4AF1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E812DD-7950-EA45-B3E5-B6102777DB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25F2E0-2CB7-034E-9227-4CEFD0AE1D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B722B65-00D6-0540-A433-62CBB70B7F2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7288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8E0A03-4CD5-F043-816F-C0C61E3284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4BA966-85B0-7243-A700-C2559E31314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AB775D-FCE7-CD4A-930D-FFADEAA9ED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100D1454-15EF-0049-989B-FBD97D9106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6BD1103E-1CFC-5444-9440-3C71A2EF17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167DF48A-3D0A-6D4E-8D71-7A07C3FE9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CB346E2-1438-D54A-AF4A-4B19758EE28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3978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C130F-AF59-4A4A-BE9B-29328542D8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ACA6C5-8DC1-5440-BDAE-43AF0C5241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95C348-5B39-864B-A48B-9F41D8DEAF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DFC358-F4EA-0948-9388-DAFBCD2F8E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8235568-3167-D948-9E2B-2476F698F54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560D2AD1-8909-4346-8593-FAE41246D8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A9F9F694-517D-B84A-8EB7-D46CF64B58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E06CA36-9137-F045-9B12-271E75A5F2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E03D50-21BE-7340-9AB2-29F152802F9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21427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24F60-6F5F-0E4B-B721-FEE920528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0CE47EB3-D8E9-0240-BA87-4DCBEB8EDA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B6311422-E79E-1841-89F5-FDCEE6FC57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026F7971-5518-B248-A41A-F32C6DFB0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D2CCAA5-8C8D-BB44-9CBA-2C48F7787D3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31726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752DE4BA-44B0-9A45-9659-1605107935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697FF6DC-A309-4D4D-B1B9-E85B2F165C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37972987-BB5F-524A-88EA-3CC262CD0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8C45DB9-12A0-704A-BBD5-7346684387F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65236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097DD-014C-D44E-8F1D-57400DDE0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269825-7529-144A-A220-87CEEF7A6B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3AE02F-6E2E-674E-8DE2-D104D03124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34FD8D73-B2C0-0545-920F-47C52536BA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5F3E9749-578B-1E4D-9D5B-F13D5D54DC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86DD39C0-9B9C-344A-80A3-BAEC25E466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8BC6937-A775-E44F-BFC9-AD3ACE50E71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7007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="0" i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b="0" i="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 b="0" i="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 b="0" i="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 b="0" i="0"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728A258-6777-8F46-ADE2-DAB494C898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6573665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0E5AD4-285C-1E44-9E92-7A9D229ECF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9E97E31-CF5D-AF41-A422-8411A2B658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5F5D02-0312-6A4A-B541-B2A7F75708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FD06E185-79FA-1349-855A-2BC3CE7682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CC999703-5E7C-C34D-B156-45BD2D1C03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A7ED92FC-6688-EB4C-87FF-7C43764B4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5B243E3-AF69-6345-BF50-C11FEC4C7E1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36439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5396A-F63F-7E49-8812-A3E768407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9CEA53-86BB-F841-8C44-BD5BCCD6E3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20B212-4346-1E40-ABD8-A0CB14191B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7EC575-C379-AB41-A682-959FE5B25C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B8C770-DA9C-0342-A984-C8720C64D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BD1736B-2146-4B4D-A27E-B8E6E3A5D4C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23757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AB0D1F5-4E33-5548-B60F-3A6315F8410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630BDE-5AA4-1849-8900-A7B8640F51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B0CB0C-DFEC-774C-A222-E554FD61D2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702E01-DEE1-4148-BCFE-F4D7C6E3B7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0E4B02-8E0A-EC48-B1B3-5C2547F4F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397B102-DE93-6344-8794-54F095E626A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354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388471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08012"/>
            <a:ext cx="7772400" cy="1470025"/>
          </a:xfrm>
        </p:spPr>
        <p:txBody>
          <a:bodyPr/>
          <a:lstStyle>
            <a:lvl1pPr>
              <a:defRPr b="1" i="0">
                <a:solidFill>
                  <a:srgbClr val="FF0000"/>
                </a:solidFill>
                <a:latin typeface="Calibri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886200"/>
            <a:ext cx="7677492" cy="1752600"/>
          </a:xfrm>
        </p:spPr>
        <p:txBody>
          <a:bodyPr/>
          <a:lstStyle>
            <a:lvl1pPr marL="0" indent="0" algn="l">
              <a:buNone/>
              <a:defRPr sz="2000" b="0">
                <a:latin typeface="Calibri" pitchFamily="34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89984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A1DD08-A91D-F340-BE57-66A5CF41C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20249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231122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38175" y="1362075"/>
            <a:ext cx="3871913" cy="49720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2488" y="1362075"/>
            <a:ext cx="3871912" cy="49720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159912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13576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875" y="228600"/>
            <a:ext cx="8747125" cy="762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38175" y="1362075"/>
            <a:ext cx="3871913" cy="497205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62488" y="1362075"/>
            <a:ext cx="3871912" cy="24098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62488" y="3924300"/>
            <a:ext cx="3871912" cy="24098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884258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92F63E47-E0A2-3A4B-AB04-04CEE7B8E42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60363" y="188913"/>
            <a:ext cx="8423275" cy="7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  <a:endParaRPr lang="en-US" altLang="en-US" dirty="0"/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8043D14F-13C2-5C45-B8E2-7F4AC9D5B8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60363" y="1034368"/>
            <a:ext cx="8386763" cy="532901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732B09C0-D40A-9140-874A-42860032D9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47126" y="6489700"/>
            <a:ext cx="366713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 b="1">
                <a:solidFill>
                  <a:schemeClr val="tx1"/>
                </a:solidFill>
                <a:latin typeface="Arial Narrow" panose="020B060402020202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 Narrow" panose="020B060402020202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 Narrow" panose="020B060402020202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 Narrow" panose="020B060402020202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 Narrow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 Narrow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 Narrow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 Narrow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 Narrow" panose="020B0604020202020204" pitchFamily="34" charset="0"/>
              </a:defRPr>
            </a:lvl9pPr>
          </a:lstStyle>
          <a:p>
            <a:pPr>
              <a:defRPr/>
            </a:pPr>
            <a:fld id="{CBA2ACFD-63AF-8343-857A-FD91222F6CBF}" type="slidenum">
              <a:rPr lang="en-US" altLang="en-US" sz="1200">
                <a:solidFill>
                  <a:srgbClr val="89898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pPr>
                <a:defRPr/>
              </a:pPr>
              <a:t>‹#›</a:t>
            </a:fld>
            <a:endParaRPr lang="en-US" altLang="en-US" sz="1200" dirty="0">
              <a:solidFill>
                <a:srgbClr val="898989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</p:sldLayoutIdLst>
  <p:hf sldNum="0" hdr="0" ftr="0" dt="0"/>
  <p:txStyles>
    <p:titleStyle>
      <a:lvl1pPr marL="119063" indent="-119063" algn="ctr" rtl="0" eaLnBrk="1" fontAlgn="base" hangingPunct="1">
        <a:spcBef>
          <a:spcPct val="0"/>
        </a:spcBef>
        <a:spcAft>
          <a:spcPct val="0"/>
        </a:spcAft>
        <a:defRPr sz="3200">
          <a:solidFill>
            <a:srgbClr val="FF0000"/>
          </a:solidFill>
          <a:latin typeface="Calibri" pitchFamily="34" charset="0"/>
          <a:ea typeface="Calibri" panose="020F0502020204030204" pitchFamily="34" charset="0"/>
          <a:cs typeface="Calibri" panose="020F0502020204030204" pitchFamily="34" charset="0"/>
        </a:defRPr>
      </a:lvl1pPr>
      <a:lvl2pPr marL="119063" indent="-119063"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0070C0"/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</a:defRPr>
      </a:lvl2pPr>
      <a:lvl3pPr marL="119063" indent="-119063"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0070C0"/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</a:defRPr>
      </a:lvl3pPr>
      <a:lvl4pPr marL="119063" indent="-119063"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0070C0"/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</a:defRPr>
      </a:lvl4pPr>
      <a:lvl5pPr marL="119063" indent="-119063"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0070C0"/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</a:defRPr>
      </a:lvl5pPr>
      <a:lvl6pPr marL="5762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6pPr>
      <a:lvl7pPr marL="10334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7pPr>
      <a:lvl8pPr marL="14906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8pPr>
      <a:lvl9pPr marL="19478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F06E07"/>
        </a:buClr>
        <a:buSzPct val="60000"/>
        <a:buFont typeface="Wingdings 2" pitchFamily="2" charset="2"/>
        <a:buChar char="¢"/>
        <a:defRPr sz="2400">
          <a:solidFill>
            <a:schemeClr val="tx1"/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990000"/>
        </a:buClr>
        <a:buSzPct val="110000"/>
        <a:buFont typeface="Wingdings" pitchFamily="2" charset="2"/>
        <a:buChar char="§"/>
        <a:defRPr sz="2000" baseline="0">
          <a:solidFill>
            <a:schemeClr val="tx1"/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0070C0"/>
        </a:buClr>
        <a:buSzPct val="80000"/>
        <a:buFont typeface="Wingdings" pitchFamily="2" charset="2"/>
        <a:buChar char="§"/>
        <a:defRPr sz="2000">
          <a:solidFill>
            <a:schemeClr val="tx1"/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Placeholder 1">
            <a:extLst>
              <a:ext uri="{FF2B5EF4-FFF2-40B4-BE49-F238E27FC236}">
                <a16:creationId xmlns:a16="http://schemas.microsoft.com/office/drawing/2014/main" id="{EDD680B8-A515-4945-A5F5-45C68C890B7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2051" name="Text Placeholder 2">
            <a:extLst>
              <a:ext uri="{FF2B5EF4-FFF2-40B4-BE49-F238E27FC236}">
                <a16:creationId xmlns:a16="http://schemas.microsoft.com/office/drawing/2014/main" id="{E396017F-A8DC-2E44-9077-E911E623790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C021C1-E507-A943-B791-6BF9469BC2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4EDE54-8E2C-874D-892A-E2642BFEAD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D1BDB9-DFC6-FB49-814A-B5943A238C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89DE8750-D7AF-1C4A-A5A0-85F7F49622F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</p:sldLayoutIdLst>
  <p:hf sldNum="0"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spectrum.ieee.org/tech-talk/telecom/internet/single-optical-fibers-100-million-zoom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Title 2">
            <a:extLst>
              <a:ext uri="{FF2B5EF4-FFF2-40B4-BE49-F238E27FC236}">
                <a16:creationId xmlns:a16="http://schemas.microsoft.com/office/drawing/2014/main" id="{F8B1FADD-336E-3942-9E1E-6259D3742A45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612596" y="1052736"/>
            <a:ext cx="7772400" cy="1470025"/>
          </a:xfrm>
        </p:spPr>
        <p:txBody>
          <a:bodyPr/>
          <a:lstStyle/>
          <a:p>
            <a:pPr marL="0" indent="0" algn="l"/>
            <a:r>
              <a:rPr lang="en-US" altLang="en-US" sz="3000" dirty="0">
                <a:solidFill>
                  <a:srgbClr val="0070C0"/>
                </a:solidFill>
              </a:rPr>
              <a:t>Lecture 4: The confluence of </a:t>
            </a:r>
            <a:r>
              <a:rPr lang="en-US" altLang="en-US" sz="3000" dirty="0" err="1">
                <a:solidFill>
                  <a:srgbClr val="0070C0"/>
                </a:solidFill>
              </a:rPr>
              <a:t>Moores</a:t>
            </a:r>
            <a:r>
              <a:rPr lang="en-US" altLang="en-US" sz="3000" dirty="0">
                <a:solidFill>
                  <a:srgbClr val="0070C0"/>
                </a:solidFill>
              </a:rPr>
              <a:t>’ law, Nielsen’s Law and Metcalfe’s law</a:t>
            </a:r>
            <a:br>
              <a:rPr lang="en-US" altLang="en-US" sz="3000" dirty="0">
                <a:solidFill>
                  <a:srgbClr val="0070C0"/>
                </a:solidFill>
              </a:rPr>
            </a:br>
            <a:endParaRPr lang="en-US" altLang="en-US" sz="3000" dirty="0">
              <a:solidFill>
                <a:srgbClr val="FF0000"/>
              </a:solidFill>
            </a:endParaRPr>
          </a:p>
        </p:txBody>
      </p:sp>
      <p:sp>
        <p:nvSpPr>
          <p:cNvPr id="5122" name="Subtitle 2">
            <a:extLst>
              <a:ext uri="{FF2B5EF4-FFF2-40B4-BE49-F238E27FC236}">
                <a16:creationId xmlns:a16="http://schemas.microsoft.com/office/drawing/2014/main" id="{EAD7D7ED-FF36-344E-9476-A56AA17B7A3F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594290" y="4869160"/>
            <a:ext cx="7677492" cy="1752600"/>
          </a:xfrm>
        </p:spPr>
        <p:txBody>
          <a:bodyPr/>
          <a:lstStyle/>
          <a:p>
            <a:pPr algn="r"/>
            <a:r>
              <a:rPr lang="en-US" altLang="en-US" b="1" dirty="0"/>
              <a:t>Ravi Mittal</a:t>
            </a:r>
          </a:p>
          <a:p>
            <a:pPr algn="r"/>
            <a:r>
              <a:rPr lang="en-US" altLang="en-US" dirty="0" err="1"/>
              <a:t>ravi.mittal@iitgoa.ac.in</a:t>
            </a:r>
            <a:endParaRPr lang="en-US" altLang="en-US" dirty="0"/>
          </a:p>
          <a:p>
            <a:pPr algn="r"/>
            <a:r>
              <a:rPr lang="en-US" altLang="en-US" dirty="0"/>
              <a:t>Indian Institute of Technology, Goa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52E25D4-5646-D748-AA74-B0590373B2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3568" y="2636912"/>
            <a:ext cx="7772400" cy="1470025"/>
          </a:xfrm>
        </p:spPr>
        <p:txBody>
          <a:bodyPr/>
          <a:lstStyle/>
          <a:p>
            <a:r>
              <a:rPr lang="en-US" sz="4000" dirty="0"/>
              <a:t>Metcalfe’s Law</a:t>
            </a:r>
          </a:p>
        </p:txBody>
      </p:sp>
    </p:spTree>
    <p:extLst>
      <p:ext uri="{BB962C8B-B14F-4D97-AF65-F5344CB8AC3E}">
        <p14:creationId xmlns:p14="http://schemas.microsoft.com/office/powerpoint/2010/main" val="19308462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:a16="http://schemas.microsoft.com/office/drawing/2014/main" id="{BCEC042C-2720-1941-8279-F8D82D9DCE31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0" y="0"/>
            <a:ext cx="9144000" cy="1470025"/>
          </a:xfrm>
        </p:spPr>
        <p:txBody>
          <a:bodyPr/>
          <a:lstStyle/>
          <a:p>
            <a:pPr eaLnBrk="1" hangingPunct="1"/>
            <a:r>
              <a:rPr lang="en-US" altLang="en-US" sz="5400" b="1" u="sng"/>
              <a:t>Metcalfe’s Law</a:t>
            </a:r>
          </a:p>
        </p:txBody>
      </p:sp>
      <p:sp>
        <p:nvSpPr>
          <p:cNvPr id="2051" name="Rectangle 3">
            <a:extLst>
              <a:ext uri="{FF2B5EF4-FFF2-40B4-BE49-F238E27FC236}">
                <a16:creationId xmlns:a16="http://schemas.microsoft.com/office/drawing/2014/main" id="{B2AE425D-28EF-8541-AF0F-8672151422AE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0" y="1524000"/>
            <a:ext cx="4876800" cy="2438400"/>
          </a:xfrm>
        </p:spPr>
        <p:txBody>
          <a:bodyPr/>
          <a:lstStyle/>
          <a:p>
            <a:pPr eaLnBrk="1" hangingPunct="1"/>
            <a:r>
              <a:rPr lang="en-US" altLang="en-US" sz="4000" dirty="0">
                <a:latin typeface="+mn-lt"/>
              </a:rPr>
              <a:t>Robert Metcalfe, </a:t>
            </a:r>
          </a:p>
          <a:p>
            <a:pPr eaLnBrk="1" hangingPunct="1"/>
            <a:r>
              <a:rPr lang="en-US" altLang="en-US" sz="4000" dirty="0">
                <a:latin typeface="+mn-lt"/>
              </a:rPr>
              <a:t>Inventor of Ethernet</a:t>
            </a:r>
          </a:p>
          <a:p>
            <a:pPr eaLnBrk="1" hangingPunct="1"/>
            <a:r>
              <a:rPr lang="en-US" altLang="en-US" sz="1800" dirty="0">
                <a:latin typeface="+mn-lt"/>
              </a:rPr>
              <a:t>(HIGH SPEED INTERNET) </a:t>
            </a:r>
          </a:p>
        </p:txBody>
      </p:sp>
      <p:pic>
        <p:nvPicPr>
          <p:cNvPr id="2052" name="Picture 4" descr="metcafe">
            <a:extLst>
              <a:ext uri="{FF2B5EF4-FFF2-40B4-BE49-F238E27FC236}">
                <a16:creationId xmlns:a16="http://schemas.microsoft.com/office/drawing/2014/main" id="{FD5A7F64-C83B-8A48-A422-77448A4B39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1219200"/>
            <a:ext cx="4037013" cy="563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3" name="Text Box 5">
            <a:extLst>
              <a:ext uri="{FF2B5EF4-FFF2-40B4-BE49-F238E27FC236}">
                <a16:creationId xmlns:a16="http://schemas.microsoft.com/office/drawing/2014/main" id="{C69FD113-2E0B-9040-BEDE-093043A5D0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3717925"/>
            <a:ext cx="4876800" cy="34470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4400" b="0" dirty="0">
                <a:latin typeface="+mn-lt"/>
              </a:rPr>
              <a:t>Made prediction and It became VERY true!!!</a:t>
            </a:r>
          </a:p>
          <a:p>
            <a:pPr algn="ctr" eaLnBrk="1" hangingPunct="1"/>
            <a:r>
              <a:rPr lang="en-US" altLang="en-US" sz="2000" b="0" dirty="0">
                <a:latin typeface="+mn-lt"/>
              </a:rPr>
              <a:t>(METCALFE’S LAW OF CONNECTIVITY)</a:t>
            </a:r>
          </a:p>
          <a:p>
            <a:pPr eaLnBrk="1" hangingPunct="1">
              <a:spcBef>
                <a:spcPct val="50000"/>
              </a:spcBef>
            </a:pPr>
            <a:endParaRPr lang="en-US" altLang="en-US" sz="4400" b="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31924926"/>
      </p:ext>
    </p:extLst>
  </p:cSld>
  <p:clrMapOvr>
    <a:masterClrMapping/>
  </p:clrMapOvr>
  <p:transition>
    <p:cover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2200"/>
                            </p:stCondLst>
                            <p:childTnLst>
                              <p:par>
                                <p:cTn id="12" presetID="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3200"/>
                            </p:stCondLst>
                            <p:childTnLst>
                              <p:par>
                                <p:cTn id="18" presetID="7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0" fill="hold"/>
                                        <p:tgtEl>
                                          <p:spTgt spid="20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0" fill="hold"/>
                                        <p:tgtEl>
                                          <p:spTgt spid="20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8200"/>
                            </p:stCondLst>
                            <p:childTnLst>
                              <p:par>
                                <p:cTn id="23" presetID="7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0" fill="hold"/>
                                        <p:tgtEl>
                                          <p:spTgt spid="20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0" fill="hold"/>
                                        <p:tgtEl>
                                          <p:spTgt spid="20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13200"/>
                            </p:stCondLst>
                            <p:childTnLst>
                              <p:par>
                                <p:cTn id="28" presetID="7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0" fill="hold"/>
                                        <p:tgtEl>
                                          <p:spTgt spid="20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0" fill="hold"/>
                                        <p:tgtEl>
                                          <p:spTgt spid="20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18200"/>
                            </p:stCondLst>
                            <p:childTnLst>
                              <p:par>
                                <p:cTn id="33" presetID="7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0" fill="hold"/>
                                        <p:tgtEl>
                                          <p:spTgt spid="20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0" fill="hold"/>
                                        <p:tgtEl>
                                          <p:spTgt spid="20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50" grpId="0"/>
      <p:bldP spid="2051" grpId="0" build="p"/>
      <p:bldP spid="205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DA899E02-6EC1-914E-A228-184F6AED20D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5867400" cy="1417638"/>
          </a:xfrm>
        </p:spPr>
        <p:txBody>
          <a:bodyPr/>
          <a:lstStyle/>
          <a:p>
            <a:pPr eaLnBrk="1" hangingPunct="1"/>
            <a:r>
              <a:rPr lang="en-US" altLang="en-US" sz="4000" b="1" u="sng" dirty="0"/>
              <a:t>Metcalfe’s Law of Connectivity</a:t>
            </a:r>
          </a:p>
        </p:txBody>
      </p:sp>
      <p:pic>
        <p:nvPicPr>
          <p:cNvPr id="3076" name="Picture 4" descr="Network_effect">
            <a:extLst>
              <a:ext uri="{FF2B5EF4-FFF2-40B4-BE49-F238E27FC236}">
                <a16:creationId xmlns:a16="http://schemas.microsoft.com/office/drawing/2014/main" id="{5DA0E3B2-C1EC-904D-837D-291C79B4D0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1036" y="0"/>
            <a:ext cx="3074987" cy="6525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5" name="Rectangle 3">
            <a:extLst>
              <a:ext uri="{FF2B5EF4-FFF2-40B4-BE49-F238E27FC236}">
                <a16:creationId xmlns:a16="http://schemas.microsoft.com/office/drawing/2014/main" id="{D77E105F-B509-A445-B2D6-F64C55C6023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07504" y="1628800"/>
            <a:ext cx="5783532" cy="4608512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b="1" dirty="0">
                <a:solidFill>
                  <a:srgbClr val="0070C0"/>
                </a:solidFill>
              </a:rPr>
              <a:t>That the power/value of a network increases in proportion to the square of the number of nodes on the network.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US" altLang="en-US" dirty="0"/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dirty="0"/>
              <a:t>2 Computers = 1 connection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dirty="0"/>
              <a:t>3 Computers = 3 connections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dirty="0"/>
              <a:t>4 Computers = 6 connections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dirty="0"/>
              <a:t>5 Computers = 10 connections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dirty="0"/>
              <a:t>10 Computers = 45 connections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dirty="0"/>
              <a:t>12 Computers = 66 connections</a:t>
            </a:r>
          </a:p>
        </p:txBody>
      </p:sp>
    </p:spTree>
    <p:extLst>
      <p:ext uri="{BB962C8B-B14F-4D97-AF65-F5344CB8AC3E}">
        <p14:creationId xmlns:p14="http://schemas.microsoft.com/office/powerpoint/2010/main" val="4233788423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10" presetID="7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0" fill="hold"/>
                                        <p:tgtEl>
                                          <p:spTgt spid="30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0" fill="hold"/>
                                        <p:tgtEl>
                                          <p:spTgt spid="30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0"/>
                            </p:stCondLst>
                            <p:childTnLst>
                              <p:par>
                                <p:cTn id="15" presetID="7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0" fill="hold"/>
                                        <p:tgtEl>
                                          <p:spTgt spid="30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0" fill="hold"/>
                                        <p:tgtEl>
                                          <p:spTgt spid="30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15000"/>
                            </p:stCondLst>
                            <p:childTnLst>
                              <p:par>
                                <p:cTn id="20" presetID="7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0" fill="hold"/>
                                        <p:tgtEl>
                                          <p:spTgt spid="30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0" fill="hold"/>
                                        <p:tgtEl>
                                          <p:spTgt spid="30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20000"/>
                            </p:stCondLst>
                            <p:childTnLst>
                              <p:par>
                                <p:cTn id="25" presetID="7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0" fill="hold"/>
                                        <p:tgtEl>
                                          <p:spTgt spid="30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0" fill="hold"/>
                                        <p:tgtEl>
                                          <p:spTgt spid="30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25000"/>
                            </p:stCondLst>
                            <p:childTnLst>
                              <p:par>
                                <p:cTn id="30" presetID="7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0" fill="hold"/>
                                        <p:tgtEl>
                                          <p:spTgt spid="30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0" fill="hold"/>
                                        <p:tgtEl>
                                          <p:spTgt spid="30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30000"/>
                            </p:stCondLst>
                            <p:childTnLst>
                              <p:par>
                                <p:cTn id="35" presetID="7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0" fill="hold"/>
                                        <p:tgtEl>
                                          <p:spTgt spid="30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0" fill="hold"/>
                                        <p:tgtEl>
                                          <p:spTgt spid="30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7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0" fill="hold"/>
                                        <p:tgtEl>
                                          <p:spTgt spid="30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0" fill="hold"/>
                                        <p:tgtEl>
                                          <p:spTgt spid="30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7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4" grpId="0"/>
      <p:bldP spid="3075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71274223-2522-0C49-893F-7B83E513C61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417638"/>
          </a:xfrm>
        </p:spPr>
        <p:txBody>
          <a:bodyPr/>
          <a:lstStyle/>
          <a:p>
            <a:pPr eaLnBrk="1" hangingPunct="1"/>
            <a:r>
              <a:rPr lang="en-US" altLang="en-US" sz="4000" b="1" u="sng"/>
              <a:t>This is what 20 connections looks like!  Image what a billion looks like!</a:t>
            </a:r>
          </a:p>
        </p:txBody>
      </p:sp>
      <p:pic>
        <p:nvPicPr>
          <p:cNvPr id="3076" name="Picture 4" descr="Network_effect">
            <a:extLst>
              <a:ext uri="{FF2B5EF4-FFF2-40B4-BE49-F238E27FC236}">
                <a16:creationId xmlns:a16="http://schemas.microsoft.com/office/drawing/2014/main" id="{D5817DCC-0F7F-5D46-89EB-2937A4FF10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1381125"/>
            <a:ext cx="5257800" cy="547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3">
            <a:extLst>
              <a:ext uri="{FF2B5EF4-FFF2-40B4-BE49-F238E27FC236}">
                <a16:creationId xmlns:a16="http://schemas.microsoft.com/office/drawing/2014/main" id="{B85ADE59-95F9-CE45-B101-067DC54C95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715" y="1556792"/>
            <a:ext cx="3733800" cy="541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defRPr/>
            </a:pPr>
            <a:r>
              <a:rPr lang="en-US" sz="3200" b="1" kern="0" dirty="0">
                <a:solidFill>
                  <a:srgbClr val="0070C0"/>
                </a:solidFill>
                <a:latin typeface="+mn-lt"/>
              </a:rPr>
              <a:t>So, the more that join the internet the more useful the internet becomes exponentially!!!</a:t>
            </a:r>
          </a:p>
        </p:txBody>
      </p:sp>
    </p:spTree>
    <p:extLst>
      <p:ext uri="{BB962C8B-B14F-4D97-AF65-F5344CB8AC3E}">
        <p14:creationId xmlns:p14="http://schemas.microsoft.com/office/powerpoint/2010/main" val="3911118720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7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14" presetID="7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4" grpId="0"/>
      <p:bldP spid="6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9BE68F8-E7F8-B24D-A2CE-6097DA4B02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0528" y="0"/>
            <a:ext cx="89289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0175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79EE68F-6049-6D4E-80DF-41B32FB1D9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 is going to help you in your career and personal life</a:t>
            </a:r>
          </a:p>
          <a:p>
            <a:r>
              <a:rPr lang="en-US" dirty="0"/>
              <a:t>How many people you are connected with ?</a:t>
            </a:r>
          </a:p>
          <a:p>
            <a:r>
              <a:rPr lang="en-US" dirty="0"/>
              <a:t>Are you developing new connections?</a:t>
            </a:r>
          </a:p>
          <a:p>
            <a:r>
              <a:rPr lang="en-US" dirty="0"/>
              <a:t>Are you nourishing existing connections?</a:t>
            </a:r>
          </a:p>
          <a:p>
            <a:r>
              <a:rPr lang="en-US" dirty="0"/>
              <a:t>What tools are you using to connect and interact with people?</a:t>
            </a:r>
          </a:p>
          <a:p>
            <a:pPr lvl="1"/>
            <a:r>
              <a:rPr lang="en-US" dirty="0"/>
              <a:t>LinkedIn</a:t>
            </a:r>
          </a:p>
          <a:p>
            <a:pPr lvl="1"/>
            <a:r>
              <a:rPr lang="en-US" dirty="0"/>
              <a:t>Facebook</a:t>
            </a:r>
          </a:p>
          <a:p>
            <a:pPr lvl="1"/>
            <a:r>
              <a:rPr lang="en-US" dirty="0"/>
              <a:t>Blogs</a:t>
            </a:r>
          </a:p>
          <a:p>
            <a:pPr lvl="1"/>
            <a:r>
              <a:rPr lang="en-US" dirty="0"/>
              <a:t>Personal Website</a:t>
            </a:r>
          </a:p>
          <a:p>
            <a:pPr lvl="1"/>
            <a:r>
              <a:rPr lang="en-US" dirty="0"/>
              <a:t>Twitter</a:t>
            </a:r>
          </a:p>
          <a:p>
            <a:pPr lvl="1"/>
            <a:r>
              <a:rPr lang="en-US"/>
              <a:t>??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187677B-99A3-C14A-84A7-062DFB275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Side note – Are you building your connections?</a:t>
            </a:r>
          </a:p>
        </p:txBody>
      </p:sp>
    </p:spTree>
    <p:extLst>
      <p:ext uri="{BB962C8B-B14F-4D97-AF65-F5344CB8AC3E}">
        <p14:creationId xmlns:p14="http://schemas.microsoft.com/office/powerpoint/2010/main" val="278596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B23705B-242E-E249-B4E8-8C0942715E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Network effects typically account for 70% of the value of digitally-related companies</a:t>
            </a:r>
          </a:p>
          <a:p>
            <a:r>
              <a:rPr lang="en-IN" dirty="0"/>
              <a:t>An essential component of a successful digital businesses</a:t>
            </a:r>
          </a:p>
          <a:p>
            <a:r>
              <a:rPr lang="en-IN" dirty="0"/>
              <a:t>Less expensive to connect users on platforms – Business or Social </a:t>
            </a:r>
          </a:p>
          <a:p>
            <a:r>
              <a:rPr lang="en-IN" dirty="0"/>
              <a:t>Network effects facilitate </a:t>
            </a:r>
            <a:r>
              <a:rPr lang="en-IN" dirty="0">
                <a:solidFill>
                  <a:srgbClr val="FF0000"/>
                </a:solidFill>
              </a:rPr>
              <a:t>scale</a:t>
            </a:r>
          </a:p>
          <a:p>
            <a:pPr lvl="1"/>
            <a:r>
              <a:rPr lang="en-IN" dirty="0"/>
              <a:t>Business can reach people all over the world in almost no time</a:t>
            </a:r>
          </a:p>
          <a:p>
            <a:r>
              <a:rPr lang="en-IN" dirty="0"/>
              <a:t>Network effects create a </a:t>
            </a:r>
            <a:r>
              <a:rPr lang="en-IN" dirty="0">
                <a:solidFill>
                  <a:srgbClr val="FF0000"/>
                </a:solidFill>
              </a:rPr>
              <a:t>competitive advantage</a:t>
            </a:r>
          </a:p>
          <a:p>
            <a:r>
              <a:rPr lang="en-IN" dirty="0">
                <a:solidFill>
                  <a:srgbClr val="FF0000"/>
                </a:solidFill>
              </a:rPr>
              <a:t>What is common across these extremely successful but diverse company</a:t>
            </a:r>
          </a:p>
          <a:p>
            <a:pPr lvl="1"/>
            <a:r>
              <a:rPr lang="en-IN" dirty="0"/>
              <a:t>PayPal,  Google, Facebook, Uber, Twitter, Salesforce</a:t>
            </a:r>
          </a:p>
          <a:p>
            <a:pPr marL="457200" lvl="1" indent="0">
              <a:buNone/>
            </a:pPr>
            <a:r>
              <a:rPr lang="en-IN" dirty="0">
                <a:sym typeface="Wingdings" pitchFamily="2" charset="2"/>
              </a:rPr>
              <a:t> Based on Network Effect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2F1E83A-7360-A34C-9606-F6EF2FACA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Metcalfe’s Law: Network Effect</a:t>
            </a:r>
          </a:p>
        </p:txBody>
      </p:sp>
    </p:spTree>
    <p:extLst>
      <p:ext uri="{BB962C8B-B14F-4D97-AF65-F5344CB8AC3E}">
        <p14:creationId xmlns:p14="http://schemas.microsoft.com/office/powerpoint/2010/main" val="17524303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B23705B-242E-E249-B4E8-8C0942715E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Direct Network Effects</a:t>
            </a:r>
          </a:p>
          <a:p>
            <a:pPr lvl="1"/>
            <a:r>
              <a:rPr lang="en-IN" dirty="0"/>
              <a:t>An increase in users directly creates more utility for all of the users</a:t>
            </a:r>
          </a:p>
          <a:p>
            <a:pPr lvl="1"/>
            <a:r>
              <a:rPr lang="en-IN" dirty="0"/>
              <a:t>a better product or service – </a:t>
            </a:r>
            <a:r>
              <a:rPr lang="en-IN" dirty="0" err="1"/>
              <a:t>eg</a:t>
            </a:r>
            <a:r>
              <a:rPr lang="en-IN" dirty="0"/>
              <a:t> Facebook, Tinder</a:t>
            </a:r>
          </a:p>
          <a:p>
            <a:r>
              <a:rPr lang="en-IN" dirty="0"/>
              <a:t>Indirect (cross-side, or </a:t>
            </a:r>
            <a:r>
              <a:rPr lang="en-IN" dirty="0" err="1"/>
              <a:t>assymetric</a:t>
            </a:r>
            <a:r>
              <a:rPr lang="en-IN" dirty="0"/>
              <a:t>) network effects</a:t>
            </a:r>
          </a:p>
          <a:p>
            <a:pPr lvl="1"/>
            <a:r>
              <a:rPr lang="en-IN" dirty="0"/>
              <a:t>An increase in users indirectly create more utility for other types of users</a:t>
            </a:r>
          </a:p>
          <a:p>
            <a:pPr lvl="1"/>
            <a:r>
              <a:rPr lang="en-IN" dirty="0"/>
              <a:t>Airbnb and Uber, where more hosts and drivers creates more utility for guests and passengers</a:t>
            </a:r>
          </a:p>
          <a:p>
            <a:endParaRPr lang="en-IN" dirty="0"/>
          </a:p>
          <a:p>
            <a:r>
              <a:rPr lang="en-IN" dirty="0"/>
              <a:t>Different business models encourage different network effects</a:t>
            </a:r>
          </a:p>
          <a:p>
            <a:pPr lvl="1"/>
            <a:r>
              <a:rPr lang="en-IN" dirty="0"/>
              <a:t>Dynamic pricing used by Uber</a:t>
            </a:r>
          </a:p>
          <a:p>
            <a:pPr lvl="2"/>
            <a:r>
              <a:rPr lang="en-IN" dirty="0"/>
              <a:t>encourages more drivers to join the network when demand is high</a:t>
            </a:r>
          </a:p>
          <a:p>
            <a:pPr lvl="2"/>
            <a:r>
              <a:rPr lang="en-IN" dirty="0"/>
              <a:t>more passengers when demand is low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2F1E83A-7360-A34C-9606-F6EF2FACA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Metcalfe’s Law: Network Effect - Types</a:t>
            </a:r>
          </a:p>
        </p:txBody>
      </p:sp>
    </p:spTree>
    <p:extLst>
      <p:ext uri="{BB962C8B-B14F-4D97-AF65-F5344CB8AC3E}">
        <p14:creationId xmlns:p14="http://schemas.microsoft.com/office/powerpoint/2010/main" val="8123505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52E25D4-5646-D748-AA74-B0590373B2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3568" y="2636912"/>
            <a:ext cx="7772400" cy="1470025"/>
          </a:xfrm>
        </p:spPr>
        <p:txBody>
          <a:bodyPr/>
          <a:lstStyle/>
          <a:p>
            <a:r>
              <a:rPr lang="en-US" sz="4000" dirty="0"/>
              <a:t>Combined Effect of Moore’s, Nielsen’s and Metcalfe’s laws </a:t>
            </a:r>
          </a:p>
        </p:txBody>
      </p:sp>
    </p:spTree>
    <p:extLst>
      <p:ext uri="{BB962C8B-B14F-4D97-AF65-F5344CB8AC3E}">
        <p14:creationId xmlns:p14="http://schemas.microsoft.com/office/powerpoint/2010/main" val="32670260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251A6EB-A6AC-5543-8EAD-91145BC38F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363" y="4944790"/>
            <a:ext cx="8386763" cy="1418592"/>
          </a:xfrm>
        </p:spPr>
        <p:txBody>
          <a:bodyPr/>
          <a:lstStyle/>
          <a:p>
            <a:r>
              <a:rPr lang="en-US" dirty="0"/>
              <a:t>Digital Systems became powerful and cheaper</a:t>
            </a:r>
          </a:p>
          <a:p>
            <a:r>
              <a:rPr lang="en-US" dirty="0"/>
              <a:t>Every device can have computer/processor attached to it</a:t>
            </a:r>
          </a:p>
          <a:p>
            <a:pPr lvl="1"/>
            <a:r>
              <a:rPr lang="en-US" dirty="0"/>
              <a:t>For enhanced functionality, Control and Maintainability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1236D06-4ECA-F144-A271-3805EA26D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Moore’s law: Decreasing prices of Digital Systems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BB275C8-2354-5746-8672-DF0C88756F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1556792"/>
            <a:ext cx="6696744" cy="3387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0900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C09336D-322C-6E41-BCD8-2A3C62C74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761" y="188640"/>
            <a:ext cx="8215687" cy="762000"/>
          </a:xfrm>
        </p:spPr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32399D2-4FC8-6245-A5A4-EC82EB9DD6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Moore’s law of Computing</a:t>
            </a:r>
          </a:p>
          <a:p>
            <a:r>
              <a:rPr lang="en-US" dirty="0"/>
              <a:t>Nielsen’s law of Bandwidth</a:t>
            </a:r>
          </a:p>
          <a:p>
            <a:r>
              <a:rPr lang="en-US" dirty="0"/>
              <a:t>Metcalfe’s law of Connections</a:t>
            </a:r>
          </a:p>
          <a:p>
            <a:r>
              <a:rPr lang="en-US" dirty="0"/>
              <a:t>The Confluence of the three</a:t>
            </a:r>
          </a:p>
          <a:p>
            <a:r>
              <a:rPr lang="en-US" dirty="0"/>
              <a:t>Trivia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77735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391ACC5-91C6-7348-A4B5-17BB70DA75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363" y="5301208"/>
            <a:ext cx="8386763" cy="1062174"/>
          </a:xfrm>
        </p:spPr>
        <p:txBody>
          <a:bodyPr/>
          <a:lstStyle/>
          <a:p>
            <a:r>
              <a:rPr lang="en-US" dirty="0"/>
              <a:t>User’s bandwidth is increasing </a:t>
            </a:r>
            <a:r>
              <a:rPr lang="en-US" dirty="0">
                <a:sym typeface="Wingdings" pitchFamily="2" charset="2"/>
              </a:rPr>
              <a:t> due to the fact that bandwidth pricing is deceasing and connections are increasing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B9A114E-3787-9341-B1D8-CEB54939E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Nielsen’s Law: Decreasing Prices of Bandwidth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02A2E8-7162-3040-BC93-04EAA87DA7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111439"/>
            <a:ext cx="7055744" cy="3916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3624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59171D5-ADBD-2B47-84F6-1F277871A3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363" y="4941168"/>
            <a:ext cx="8386763" cy="1422214"/>
          </a:xfrm>
        </p:spPr>
        <p:txBody>
          <a:bodyPr/>
          <a:lstStyle/>
          <a:p>
            <a:r>
              <a:rPr lang="en-US" dirty="0"/>
              <a:t>Low cost of Internet bandwidth and computing increased number of connections </a:t>
            </a:r>
            <a:r>
              <a:rPr lang="en-US" dirty="0">
                <a:sym typeface="Wingdings" pitchFamily="2" charset="2"/>
              </a:rPr>
              <a:t> significantly high value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6ED15F7-DF71-384C-B7C4-3C89206E9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Metcalfe’s law:  Connection growth </a:t>
            </a:r>
            <a:r>
              <a:rPr lang="en-US" sz="2800" dirty="0">
                <a:sym typeface="Wingdings" pitchFamily="2" charset="2"/>
              </a:rPr>
              <a:t> Higher Value</a:t>
            </a:r>
            <a:endParaRPr lang="en-US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196C90-5E92-7943-B07F-C3581DFFFE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1417032"/>
            <a:ext cx="6480720" cy="3249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7062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F9CC596-3871-0144-9D3D-AD4FCC3E36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Low cost of digital technologies</a:t>
            </a:r>
          </a:p>
          <a:p>
            <a:pPr lvl="1"/>
            <a:r>
              <a:rPr lang="en-US" dirty="0"/>
              <a:t>Enhanced use of digital technologies in everything</a:t>
            </a:r>
          </a:p>
          <a:p>
            <a:r>
              <a:rPr lang="en-US" dirty="0"/>
              <a:t>Extremely powerful digital devices</a:t>
            </a:r>
          </a:p>
          <a:p>
            <a:pPr lvl="1"/>
            <a:r>
              <a:rPr lang="en-US" dirty="0"/>
              <a:t>New feature and functionality</a:t>
            </a:r>
          </a:p>
          <a:p>
            <a:r>
              <a:rPr lang="en-US" dirty="0"/>
              <a:t>Development of millions of new digital devices and applications </a:t>
            </a:r>
          </a:p>
          <a:p>
            <a:r>
              <a:rPr lang="en-US" dirty="0"/>
              <a:t>Interconnected devices, people, platforms, systems</a:t>
            </a:r>
          </a:p>
          <a:p>
            <a:pPr lvl="1"/>
            <a:r>
              <a:rPr lang="en-US" dirty="0"/>
              <a:t>High value creation</a:t>
            </a:r>
          </a:p>
          <a:p>
            <a:r>
              <a:rPr lang="en-US" dirty="0"/>
              <a:t>Exponential increase in Scope, Scale and Speed of digital businesses </a:t>
            </a:r>
          </a:p>
          <a:p>
            <a:r>
              <a:rPr lang="en-US" dirty="0"/>
              <a:t>Fuel for innovations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89DE060-983D-EF47-A7B9-DE90676BCA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Confluence</a:t>
            </a:r>
          </a:p>
        </p:txBody>
      </p:sp>
    </p:spTree>
    <p:extLst>
      <p:ext uri="{BB962C8B-B14F-4D97-AF65-F5344CB8AC3E}">
        <p14:creationId xmlns:p14="http://schemas.microsoft.com/office/powerpoint/2010/main" val="22758205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4B6EB14-11D9-9046-8346-E6895AF752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E65A403-74BE-804B-8028-17360836C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thoughts on the Confluence?</a:t>
            </a:r>
          </a:p>
        </p:txBody>
      </p:sp>
    </p:spTree>
    <p:extLst>
      <p:ext uri="{BB962C8B-B14F-4D97-AF65-F5344CB8AC3E}">
        <p14:creationId xmlns:p14="http://schemas.microsoft.com/office/powerpoint/2010/main" val="31315845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040518-D558-F746-8A85-356574ABD6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7544" y="2996952"/>
            <a:ext cx="7772400" cy="1470025"/>
          </a:xfrm>
        </p:spPr>
        <p:txBody>
          <a:bodyPr/>
          <a:lstStyle/>
          <a:p>
            <a:r>
              <a:rPr lang="en-US" sz="4000" dirty="0"/>
              <a:t>Trivia</a:t>
            </a:r>
          </a:p>
        </p:txBody>
      </p:sp>
    </p:spTree>
    <p:extLst>
      <p:ext uri="{BB962C8B-B14F-4D97-AF65-F5344CB8AC3E}">
        <p14:creationId xmlns:p14="http://schemas.microsoft.com/office/powerpoint/2010/main" val="30584950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36B28C-51A7-5B41-B7B9-9C70B29805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In today’s class we are using Zoom Session</a:t>
            </a:r>
          </a:p>
          <a:p>
            <a:pPr marL="0" indent="0">
              <a:buNone/>
            </a:pPr>
            <a:r>
              <a:rPr lang="en-US" dirty="0"/>
              <a:t>Bandwidth requirement: 1 </a:t>
            </a:r>
            <a:r>
              <a:rPr lang="en-US" dirty="0" err="1"/>
              <a:t>Mbps</a:t>
            </a:r>
            <a:r>
              <a:rPr lang="en-US" dirty="0"/>
              <a:t> – 2 </a:t>
            </a:r>
            <a:r>
              <a:rPr lang="en-US" dirty="0" err="1"/>
              <a:t>Mbps</a:t>
            </a:r>
            <a:r>
              <a:rPr lang="en-US" dirty="0"/>
              <a:t>  (approximately)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How many Zoom Session a single Fiber can carry ?</a:t>
            </a:r>
          </a:p>
          <a:p>
            <a:r>
              <a:rPr lang="en-US" dirty="0"/>
              <a:t>100 sessions</a:t>
            </a:r>
          </a:p>
          <a:p>
            <a:r>
              <a:rPr lang="en-US" dirty="0"/>
              <a:t>1000 sessions</a:t>
            </a:r>
          </a:p>
          <a:p>
            <a:r>
              <a:rPr lang="en-US" dirty="0"/>
              <a:t>10000 sessions</a:t>
            </a:r>
          </a:p>
          <a:p>
            <a:r>
              <a:rPr lang="en-US" dirty="0"/>
              <a:t>1 Million Sessions</a:t>
            </a:r>
          </a:p>
          <a:p>
            <a:r>
              <a:rPr lang="en-US" dirty="0"/>
              <a:t>10 Million Sessions</a:t>
            </a:r>
          </a:p>
          <a:p>
            <a:r>
              <a:rPr lang="en-US" dirty="0"/>
              <a:t>100 Million Sessions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B5611B-81DC-C248-8DCC-5ADA9AC72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Optical Fiber</a:t>
            </a:r>
          </a:p>
        </p:txBody>
      </p:sp>
    </p:spTree>
    <p:extLst>
      <p:ext uri="{BB962C8B-B14F-4D97-AF65-F5344CB8AC3E}">
        <p14:creationId xmlns:p14="http://schemas.microsoft.com/office/powerpoint/2010/main" val="15123574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36B28C-51A7-5B41-B7B9-9C70B29805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In today’s class we are using Zoom Session</a:t>
            </a:r>
          </a:p>
          <a:p>
            <a:pPr marL="0" indent="0">
              <a:buNone/>
            </a:pPr>
            <a:r>
              <a:rPr lang="en-US" dirty="0"/>
              <a:t>Bandwidth requirement: 1 </a:t>
            </a:r>
            <a:r>
              <a:rPr lang="en-US" dirty="0" err="1"/>
              <a:t>Mbps</a:t>
            </a:r>
            <a:r>
              <a:rPr lang="en-US" dirty="0"/>
              <a:t> – 2 </a:t>
            </a:r>
            <a:r>
              <a:rPr lang="en-US" dirty="0" err="1"/>
              <a:t>Mbps</a:t>
            </a:r>
            <a:r>
              <a:rPr lang="en-US" dirty="0"/>
              <a:t>  (approximately)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How many Zoom Session a single Fiber can carry ?</a:t>
            </a:r>
          </a:p>
          <a:p>
            <a:r>
              <a:rPr lang="en-US" dirty="0"/>
              <a:t>100 sessions</a:t>
            </a:r>
          </a:p>
          <a:p>
            <a:r>
              <a:rPr lang="en-US" dirty="0"/>
              <a:t>1000 sessions</a:t>
            </a:r>
          </a:p>
          <a:p>
            <a:r>
              <a:rPr lang="en-US" dirty="0"/>
              <a:t>10000 sessions</a:t>
            </a:r>
          </a:p>
          <a:p>
            <a:r>
              <a:rPr lang="en-US" dirty="0"/>
              <a:t>1 Million Sessions</a:t>
            </a:r>
          </a:p>
          <a:p>
            <a:r>
              <a:rPr lang="en-US" dirty="0"/>
              <a:t>10 Million Sessions</a:t>
            </a:r>
          </a:p>
          <a:p>
            <a:r>
              <a:rPr lang="en-US" b="1" dirty="0">
                <a:solidFill>
                  <a:srgbClr val="0070C0"/>
                </a:solidFill>
              </a:rPr>
              <a:t>100 Million Sessions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hlinkClick r:id="rId2"/>
              </a:rPr>
              <a:t>https://spectrum.ieee.org/tech-talk/telecom/internet/single-optical-fibers-100-million-zoom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B5611B-81DC-C248-8DCC-5ADA9AC72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Optical Fiber</a:t>
            </a:r>
          </a:p>
        </p:txBody>
      </p:sp>
    </p:spTree>
    <p:extLst>
      <p:ext uri="{BB962C8B-B14F-4D97-AF65-F5344CB8AC3E}">
        <p14:creationId xmlns:p14="http://schemas.microsoft.com/office/powerpoint/2010/main" val="29370000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7F848-D20B-7F42-A979-304FD45989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1560" y="2276872"/>
            <a:ext cx="7772400" cy="1470025"/>
          </a:xfrm>
        </p:spPr>
        <p:txBody>
          <a:bodyPr/>
          <a:lstStyle/>
          <a:p>
            <a:r>
              <a:rPr lang="en-US" b="0" dirty="0">
                <a:solidFill>
                  <a:srgbClr val="FF0000"/>
                </a:solidFill>
                <a:latin typeface="+mj-lt"/>
                <a:ea typeface="Ayuthaya" pitchFamily="2" charset="-34"/>
                <a:cs typeface="Ayuthaya" pitchFamily="2" charset="-34"/>
              </a:rPr>
              <a:t>Moore’s Law</a:t>
            </a:r>
          </a:p>
        </p:txBody>
      </p:sp>
    </p:spTree>
    <p:extLst>
      <p:ext uri="{BB962C8B-B14F-4D97-AF65-F5344CB8AC3E}">
        <p14:creationId xmlns:p14="http://schemas.microsoft.com/office/powerpoint/2010/main" val="33704505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8" name="Picture 4" descr="imgre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3408809"/>
            <a:ext cx="3240360" cy="32259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45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Moore’s Law</a:t>
            </a:r>
          </a:p>
        </p:txBody>
      </p:sp>
      <p:sp>
        <p:nvSpPr>
          <p:cNvPr id="31746" name="Content Placeholder 2"/>
          <p:cNvSpPr>
            <a:spLocks noGrp="1"/>
          </p:cNvSpPr>
          <p:nvPr>
            <p:ph idx="1"/>
          </p:nvPr>
        </p:nvSpPr>
        <p:spPr>
          <a:xfrm>
            <a:off x="376298" y="1218052"/>
            <a:ext cx="7896225" cy="5184576"/>
          </a:xfrm>
        </p:spPr>
        <p:txBody>
          <a:bodyPr>
            <a:normAutofit/>
          </a:bodyPr>
          <a:lstStyle/>
          <a:p>
            <a:r>
              <a:rPr lang="en-US" dirty="0">
                <a:latin typeface="Arial" charset="0"/>
                <a:ea typeface="ＭＳ Ｐゴシック" charset="0"/>
              </a:rPr>
              <a:t>The number of transistors on a chip doubles about every 18-24 months</a:t>
            </a:r>
          </a:p>
          <a:p>
            <a:pPr lvl="1"/>
            <a:r>
              <a:rPr lang="en-US" dirty="0">
                <a:latin typeface="Arial" charset="0"/>
                <a:ea typeface="ＭＳ Ｐゴシック" charset="0"/>
              </a:rPr>
              <a:t>Gordon Moore, co-founder of Intel, 1965</a:t>
            </a:r>
          </a:p>
          <a:p>
            <a:pPr lvl="1"/>
            <a:r>
              <a:rPr lang="en-US" dirty="0">
                <a:latin typeface="Arial" charset="0"/>
                <a:ea typeface="ＭＳ Ｐゴシック" charset="0"/>
              </a:rPr>
              <a:t>True for 50+ years</a:t>
            </a:r>
          </a:p>
        </p:txBody>
      </p:sp>
      <p:pic>
        <p:nvPicPr>
          <p:cNvPr id="20" name="Picture 3" descr="page19image8333056">
            <a:extLst>
              <a:ext uri="{FF2B5EF4-FFF2-40B4-BE49-F238E27FC236}">
                <a16:creationId xmlns:a16="http://schemas.microsoft.com/office/drawing/2014/main" id="{64FFEA46-7F5C-B848-B7E6-BD738375A8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3386498"/>
            <a:ext cx="3778696" cy="3039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25075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BCE86-CC09-9E49-AA5F-A68E05545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Exponential reduction in cost</a:t>
            </a:r>
          </a:p>
        </p:txBody>
      </p:sp>
      <p:pic>
        <p:nvPicPr>
          <p:cNvPr id="1026" name="Picture 2" descr="https://whatsthebigdata.files.wordpress.com/2019/09/costspeedcomputation.png?w=640&amp;h=463">
            <a:extLst>
              <a:ext uri="{FF2B5EF4-FFF2-40B4-BE49-F238E27FC236}">
                <a16:creationId xmlns:a16="http://schemas.microsoft.com/office/drawing/2014/main" id="{22807285-A992-C34C-9F8D-E13C2A1AF2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824" y="1268760"/>
            <a:ext cx="7232352" cy="5232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10059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B13743-E546-4240-85AA-D30BC393FB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Computers attached to everything </a:t>
            </a:r>
          </a:p>
          <a:p>
            <a:r>
              <a:rPr lang="en-US" dirty="0">
                <a:solidFill>
                  <a:srgbClr val="FF0000"/>
                </a:solidFill>
              </a:rPr>
              <a:t>Thing</a:t>
            </a:r>
            <a:r>
              <a:rPr lang="en-US" dirty="0"/>
              <a:t> becomes </a:t>
            </a:r>
            <a:r>
              <a:rPr lang="en-US" dirty="0">
                <a:solidFill>
                  <a:srgbClr val="FF0000"/>
                </a:solidFill>
              </a:rPr>
              <a:t>smart thing</a:t>
            </a:r>
            <a:endParaRPr lang="en-US" dirty="0"/>
          </a:p>
          <a:p>
            <a:pPr lvl="1"/>
            <a:r>
              <a:rPr lang="en-US" dirty="0"/>
              <a:t>Enhanced features and functionality</a:t>
            </a:r>
          </a:p>
          <a:p>
            <a:pPr lvl="1"/>
            <a:r>
              <a:rPr lang="en-US" dirty="0"/>
              <a:t>Improved User Experience</a:t>
            </a:r>
          </a:p>
          <a:p>
            <a:pPr lvl="1"/>
            <a:r>
              <a:rPr lang="en-US" dirty="0"/>
              <a:t>Better Management</a:t>
            </a:r>
          </a:p>
          <a:p>
            <a:pPr lvl="1"/>
            <a:r>
              <a:rPr lang="en-US" dirty="0"/>
              <a:t>Enhanced Flexibility</a:t>
            </a:r>
          </a:p>
          <a:p>
            <a:pPr lvl="1"/>
            <a:r>
              <a:rPr lang="en-US" dirty="0"/>
              <a:t>Data collection</a:t>
            </a:r>
          </a:p>
          <a:p>
            <a:r>
              <a:rPr lang="en-US" dirty="0"/>
              <a:t>Connection with other things </a:t>
            </a:r>
            <a:r>
              <a:rPr lang="en-US" dirty="0">
                <a:sym typeface="Wingdings" pitchFamily="2" charset="2"/>
              </a:rPr>
              <a:t> Interactions  Value</a:t>
            </a:r>
          </a:p>
          <a:p>
            <a:r>
              <a:rPr lang="en-US" dirty="0">
                <a:sym typeface="Wingdings" pitchFamily="2" charset="2"/>
              </a:rPr>
              <a:t>Low cost of computers/processors/memory helped in faster growth and development of Networking/Telecom technologies</a:t>
            </a:r>
          </a:p>
          <a:p>
            <a:r>
              <a:rPr lang="en-US" dirty="0">
                <a:sym typeface="Wingdings" pitchFamily="2" charset="2"/>
              </a:rPr>
              <a:t>Primary pillar for Digital Transformation</a:t>
            </a:r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205F9C5-ED19-5849-B826-4E8899A45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Moore’s law: Processors/Computers everywhere</a:t>
            </a:r>
          </a:p>
        </p:txBody>
      </p:sp>
    </p:spTree>
    <p:extLst>
      <p:ext uri="{BB962C8B-B14F-4D97-AF65-F5344CB8AC3E}">
        <p14:creationId xmlns:p14="http://schemas.microsoft.com/office/powerpoint/2010/main" val="2347574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52E25D4-5646-D748-AA74-B0590373B2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3568" y="2636912"/>
            <a:ext cx="7772400" cy="1470025"/>
          </a:xfrm>
        </p:spPr>
        <p:txBody>
          <a:bodyPr/>
          <a:lstStyle/>
          <a:p>
            <a:r>
              <a:rPr lang="en-US" sz="4000" dirty="0"/>
              <a:t>Nielsen’s Law</a:t>
            </a:r>
          </a:p>
        </p:txBody>
      </p:sp>
    </p:spTree>
    <p:extLst>
      <p:ext uri="{BB962C8B-B14F-4D97-AF65-F5344CB8AC3E}">
        <p14:creationId xmlns:p14="http://schemas.microsoft.com/office/powerpoint/2010/main" val="25783433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0C05E76-1A99-0742-B0DD-746CEF63E1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sz="2000" dirty="0"/>
              <a:t> Users' bandwidth grows by 50% per year </a:t>
            </a:r>
          </a:p>
          <a:p>
            <a:pPr lvl="1"/>
            <a:r>
              <a:rPr lang="en-IN" sz="1600" dirty="0"/>
              <a:t>10% less than Moore's Law for computer speed</a:t>
            </a:r>
          </a:p>
          <a:p>
            <a:pPr lvl="1"/>
            <a:r>
              <a:rPr lang="en-IN" sz="1600" dirty="0"/>
              <a:t>The new law fits data from 1983 to 2019</a:t>
            </a:r>
            <a:endParaRPr lang="en-US" sz="16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3441FA-DB76-6649-A286-24D214477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Nielsen's Law of Internet Bandwidth</a:t>
            </a:r>
            <a:br>
              <a:rPr lang="en-IN" dirty="0"/>
            </a:b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161C7FE-77BF-6943-A23F-45A3A10B8C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7395" y="2636912"/>
            <a:ext cx="5347793" cy="3474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0420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C1399A1-6DD0-5140-A465-9E25022952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communication has changed Telecom world</a:t>
            </a:r>
          </a:p>
          <a:p>
            <a:r>
              <a:rPr lang="en-US" dirty="0"/>
              <a:t>Bandwidth was very expensive – just 20 years back</a:t>
            </a:r>
          </a:p>
          <a:p>
            <a:pPr lvl="1"/>
            <a:r>
              <a:rPr lang="en-US" dirty="0"/>
              <a:t>Making a simple phone call for a few minutes to USA (from India) costed a few hundred Rupees</a:t>
            </a:r>
          </a:p>
          <a:p>
            <a:pPr lvl="1"/>
            <a:r>
              <a:rPr lang="en-US" dirty="0"/>
              <a:t>Now, one can make video calls for hours for free</a:t>
            </a:r>
          </a:p>
          <a:p>
            <a:r>
              <a:rPr lang="en-US" dirty="0"/>
              <a:t>Tremendous growth in basic Datacom/telecom technologies</a:t>
            </a:r>
          </a:p>
          <a:p>
            <a:pPr lvl="1"/>
            <a:r>
              <a:rPr lang="en-US" dirty="0"/>
              <a:t>Local Area Network – Ethernet</a:t>
            </a:r>
          </a:p>
          <a:p>
            <a:pPr lvl="1"/>
            <a:r>
              <a:rPr lang="en-US" dirty="0"/>
              <a:t>Wide Area Network – </a:t>
            </a:r>
            <a:r>
              <a:rPr lang="en-US" dirty="0" err="1"/>
              <a:t>Sonet</a:t>
            </a:r>
            <a:r>
              <a:rPr lang="en-US" dirty="0"/>
              <a:t>, Fiber Technologies</a:t>
            </a:r>
          </a:p>
          <a:p>
            <a:pPr lvl="1"/>
            <a:r>
              <a:rPr lang="en-US" dirty="0"/>
              <a:t>Wireless Technologies: Mobile, 2G </a:t>
            </a:r>
            <a:r>
              <a:rPr lang="en-US" dirty="0">
                <a:sym typeface="Wingdings" pitchFamily="2" charset="2"/>
              </a:rPr>
              <a:t> 3G  4G  5G, </a:t>
            </a:r>
            <a:r>
              <a:rPr lang="en-US" dirty="0" err="1">
                <a:sym typeface="Wingdings" pitchFamily="2" charset="2"/>
              </a:rPr>
              <a:t>WiFi</a:t>
            </a:r>
            <a:endParaRPr lang="en-US" dirty="0">
              <a:sym typeface="Wingdings" pitchFamily="2" charset="2"/>
            </a:endParaRPr>
          </a:p>
          <a:p>
            <a:pPr lvl="1"/>
            <a:r>
              <a:rPr lang="en-US" dirty="0">
                <a:sym typeface="Wingdings" pitchFamily="2" charset="2"/>
              </a:rPr>
              <a:t>Internet – An Interconnection technologies – Led to exponential growth of connections</a:t>
            </a:r>
          </a:p>
          <a:p>
            <a:r>
              <a:rPr lang="en-US" dirty="0"/>
              <a:t>Bandwidth (Data per second) became very cheap and affordable </a:t>
            </a:r>
          </a:p>
          <a:p>
            <a:pPr lvl="1"/>
            <a:r>
              <a:rPr lang="en-US" dirty="0"/>
              <a:t>Led to Hyper connected world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3A84E7D-56A5-5C4A-8538-E2FD3606A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Nielsen’s Law</a:t>
            </a:r>
          </a:p>
        </p:txBody>
      </p:sp>
    </p:spTree>
    <p:extLst>
      <p:ext uri="{BB962C8B-B14F-4D97-AF65-F5344CB8AC3E}">
        <p14:creationId xmlns:p14="http://schemas.microsoft.com/office/powerpoint/2010/main" val="170964165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INIT" val=""/>
  <p:tag name="USEAMSFONTS" val="True"/>
  <p:tag name="EMBEDFONTS" val="False"/>
  <p:tag name="USEBOLDAMS" val="False"/>
  <p:tag name="DEFAULTDISPLAYSOURCE" val="\documentclass{slides}\pagestyle{empty}&#10;\begin{document}&#10;&#10;\end{document}&#10;"/>
  <p:tag name="TEX2PS" val="latex $(base).tex; dvips -D $(res) -E -o $(base).ps $(base).dvi"/>
  <p:tag name="EXTERNALEDITCOMMAND" val="notepad %"/>
  <p:tag name="GHOSTSCRIPTCOMMAND" val="gswin32c"/>
  <p:tag name="DEFAULTBITMAP" val="pngmono"/>
  <p:tag name="DEFAULTBLEND" val="False"/>
  <p:tag name="DEFAULTTRANSPARENT" val="False"/>
  <p:tag name="DEFAULTWORKAROUNDTRANSPARENCYBUG" val="False"/>
  <p:tag name="DEFAULTRESOLUTION" val="1200"/>
  <p:tag name="DEFAULTMAGNIFICATION" val="0.8"/>
  <p:tag name="DEFAULTFONTSIZE" val="10"/>
  <p:tag name="DEFAULTWIDTH" val="418"/>
  <p:tag name="DEFAULTHEIGHT" val="316"/>
</p:tagLst>
</file>

<file path=ppt/theme/theme1.xml><?xml version="1.0" encoding="utf-8"?>
<a:theme xmlns:a="http://schemas.openxmlformats.org/drawingml/2006/main" name="template2007">
  <a:themeElements>
    <a:clrScheme name="class1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25400" cap="flat" cmpd="sng" algn="ctr">
          <a:solidFill>
            <a:srgbClr val="CC0000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 Narrow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25400" cap="flat" cmpd="sng" algn="ctr">
          <a:solidFill>
            <a:srgbClr val="CC0000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 Narrow" pitchFamily="34" charset="0"/>
          </a:defRPr>
        </a:defPPr>
      </a:lstStyle>
    </a:lnDef>
    <a:txDef>
      <a:spPr>
        <a:noFill/>
      </a:spPr>
      <a:bodyPr wrap="none" rtlCol="0">
        <a:spAutoFit/>
      </a:bodyPr>
      <a:lstStyle>
        <a:defPPr>
          <a:defRPr dirty="0" smtClean="0">
            <a:latin typeface="Calibri" pitchFamily="34" charset="0"/>
          </a:defRPr>
        </a:defPPr>
      </a:lstStyle>
    </a:txDef>
  </a:objectDefaults>
  <a:extraClrSchemeLst>
    <a:extraClrScheme>
      <a:clrScheme name="class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ass1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lass1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ass1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ass1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ass1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ass1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resentation2" id="{4B4F8662-00CB-B64E-AF8D-38542E6D372E}" vid="{B590FC25-2631-3048-871A-A8E57DD68222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4B4F8662-00CB-B64E-AF8D-38542E6D372E}" vid="{6E76AB64-057C-B444-8753-318A918B0839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template2007</Template>
  <TotalTime>5184</TotalTime>
  <Words>915</Words>
  <Application>Microsoft Macintosh PowerPoint</Application>
  <PresentationFormat>On-screen Show (4:3)</PresentationFormat>
  <Paragraphs>143</Paragraphs>
  <Slides>26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26</vt:i4>
      </vt:variant>
    </vt:vector>
  </HeadingPairs>
  <TitlesOfParts>
    <vt:vector size="37" baseType="lpstr">
      <vt:lpstr>ＭＳ Ｐゴシック</vt:lpstr>
      <vt:lpstr>Arial</vt:lpstr>
      <vt:lpstr>Arial Narrow</vt:lpstr>
      <vt:lpstr>Ayuthaya</vt:lpstr>
      <vt:lpstr>Calibri</vt:lpstr>
      <vt:lpstr>Calibri Light</vt:lpstr>
      <vt:lpstr>Times New Roman</vt:lpstr>
      <vt:lpstr>Wingdings</vt:lpstr>
      <vt:lpstr>Wingdings 2</vt:lpstr>
      <vt:lpstr>template2007</vt:lpstr>
      <vt:lpstr>Custom Design</vt:lpstr>
      <vt:lpstr>Lecture 4: The confluence of Moores’ law, Nielsen’s Law and Metcalfe’s law </vt:lpstr>
      <vt:lpstr>Contents</vt:lpstr>
      <vt:lpstr>Moore’s Law</vt:lpstr>
      <vt:lpstr>Moore’s Law</vt:lpstr>
      <vt:lpstr>Exponential reduction in cost</vt:lpstr>
      <vt:lpstr>Moore’s law: Processors/Computers everywhere</vt:lpstr>
      <vt:lpstr>Nielsen’s Law</vt:lpstr>
      <vt:lpstr>Nielsen's Law of Internet Bandwidth </vt:lpstr>
      <vt:lpstr>Nielsen’s Law</vt:lpstr>
      <vt:lpstr>Metcalfe’s Law</vt:lpstr>
      <vt:lpstr>Metcalfe’s Law</vt:lpstr>
      <vt:lpstr>Metcalfe’s Law of Connectivity</vt:lpstr>
      <vt:lpstr>This is what 20 connections looks like!  Image what a billion looks like!</vt:lpstr>
      <vt:lpstr>PowerPoint Presentation</vt:lpstr>
      <vt:lpstr>Side note – Are you building your connections?</vt:lpstr>
      <vt:lpstr>Metcalfe’s Law: Network Effect</vt:lpstr>
      <vt:lpstr>Metcalfe’s Law: Network Effect - Types</vt:lpstr>
      <vt:lpstr>Combined Effect of Moore’s, Nielsen’s and Metcalfe’s laws </vt:lpstr>
      <vt:lpstr>Moore’s law: Decreasing prices of Digital Systems</vt:lpstr>
      <vt:lpstr>Nielsen’s Law: Decreasing Prices of Bandwidth</vt:lpstr>
      <vt:lpstr>Metcalfe’s law:  Connection growth  Higher Value</vt:lpstr>
      <vt:lpstr>The Confluence</vt:lpstr>
      <vt:lpstr>Your thoughts on the Confluence?</vt:lpstr>
      <vt:lpstr>Trivia</vt:lpstr>
      <vt:lpstr>Optical Fiber</vt:lpstr>
      <vt:lpstr>Optical Fiber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Internet Technologies – Part 2 What is the Internet?</dc:title>
  <dc:creator>Microsoft Office User</dc:creator>
  <dc:description>Redesign of slides created by Randal E. Bryant and David R. O'Hallaron</dc:description>
  <cp:lastModifiedBy>Microsoft Office User</cp:lastModifiedBy>
  <cp:revision>23</cp:revision>
  <cp:lastPrinted>2020-12-22T13:01:20Z</cp:lastPrinted>
  <dcterms:created xsi:type="dcterms:W3CDTF">2021-01-16T07:37:34Z</dcterms:created>
  <dcterms:modified xsi:type="dcterms:W3CDTF">2021-02-12T05:50:51Z</dcterms:modified>
</cp:coreProperties>
</file>